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1"/>
  </p:notesMasterIdLst>
  <p:handoutMasterIdLst>
    <p:handoutMasterId r:id="rId12"/>
  </p:handoutMasterIdLst>
  <p:sldIdLst>
    <p:sldId id="967" r:id="rId2"/>
    <p:sldId id="968" r:id="rId3"/>
    <p:sldId id="969" r:id="rId4"/>
    <p:sldId id="971" r:id="rId5"/>
    <p:sldId id="970" r:id="rId6"/>
    <p:sldId id="977" r:id="rId7"/>
    <p:sldId id="973" r:id="rId8"/>
    <p:sldId id="974" r:id="rId9"/>
    <p:sldId id="976" r:id="rId10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3"/>
      <p:bold r:id="rId14"/>
    </p:embeddedFont>
    <p:embeddedFont>
      <p:font typeface="HY견고딕" panose="02030600000101010101" pitchFamily="18" charset="-127"/>
      <p:regular r:id="rId15"/>
    </p:embeddedFont>
    <p:embeddedFont>
      <p:font typeface="HY헤드라인M" panose="02030600000101010101" pitchFamily="18" charset="-127"/>
      <p:regular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69"/>
            <p14:sldId id="971"/>
            <p14:sldId id="970"/>
            <p14:sldId id="977"/>
            <p14:sldId id="973"/>
            <p14:sldId id="974"/>
            <p14:sldId id="9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1722" y="138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MISRA-C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/>
            <a:r>
              <a:rPr lang="en-US" altLang="ko-KR" sz="2800">
                <a:latin typeface="D2Coding" panose="020B0609020101020101" pitchFamily="49" charset="-127"/>
                <a:ea typeface="D2Coding" panose="020B0609020101020101" pitchFamily="49" charset="-127"/>
              </a:rPr>
              <a:t>2024.09.24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MISRA-C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648385"/>
          </a:xfrm>
        </p:spPr>
        <p:txBody>
          <a:bodyPr>
            <a:normAutofit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MISRA-C (Motor Industry Software Reliability Association)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자동차 산업 소프트웨어 신뢰성 협회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차량 시스템에서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언어를 사용하기위한 가이드라인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차량 내 소프트웨어 안정성의 중요도가 높아지고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결함을 줄이기위해 만듬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현시점에서도 가이드라인 업데이트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가이드 라인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함수의 선언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제어흐름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포인터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배열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구조체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공용체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표준라이브러리 등을 포함하는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23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개의 세션으로 분류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가이드라인 분류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Mandatory Rule(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약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24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어떤 상황에서도 예외가 허용되지 않음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Required Rule(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약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148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정당한 사유가 있을 경우에 한해서 예외가 허용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Advisory Rule(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약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49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권장사항들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규칙들을 무시된다는 뜻은 아님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합리적으로 준수되어야함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정적 분석 자동화 도구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STATIC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1BE14-4BFA-CA06-A985-5AC630A0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96A0E-42AE-38AE-859D-5E5C9CCD7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Rule 2 : </a:t>
            </a:r>
            <a:r>
              <a:rPr lang="ko-KR" altLang="en-US"/>
              <a:t>사용되지 않은 코드 </a:t>
            </a:r>
            <a:r>
              <a:rPr lang="en-US" altLang="ko-KR"/>
              <a:t>( 8 )</a:t>
            </a:r>
          </a:p>
          <a:p>
            <a:pPr lvl="1"/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Rule 3 :  </a:t>
            </a:r>
            <a:r>
              <a:rPr lang="ko-KR" altLang="en-US"/>
              <a:t>주석</a:t>
            </a:r>
            <a:r>
              <a:rPr lang="en-US" altLang="ko-KR"/>
              <a:t>( 2 )</a:t>
            </a:r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B401E2-062D-7015-5145-5375021B0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32833"/>
              </p:ext>
            </p:extLst>
          </p:nvPr>
        </p:nvGraphicFramePr>
        <p:xfrm>
          <a:off x="884516" y="1689009"/>
          <a:ext cx="4171578" cy="1508760"/>
        </p:xfrm>
        <a:graphic>
          <a:graphicData uri="http://schemas.openxmlformats.org/drawingml/2006/table">
            <a:tbl>
              <a:tblPr firstRow="1" bandRow="1"/>
              <a:tblGrid>
                <a:gridCol w="4171578">
                  <a:extLst>
                    <a:ext uri="{9D8B030D-6E8A-4147-A177-3AD203B41FA5}">
                      <a16:colId xmlns:a16="http://schemas.microsoft.com/office/drawing/2014/main" val="501979593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2.1 </a:t>
                      </a:r>
                      <a:r>
                        <a:rPr lang="ko-KR" altLang="en-US" sz="1050"/>
                        <a:t>도달할 수없는 코드 있으면 안됨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07462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2.2 </a:t>
                      </a:r>
                      <a:r>
                        <a:rPr lang="ko-KR" altLang="en-US" sz="1050"/>
                        <a:t>죽은 코드 있음 안됨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59945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2.3 </a:t>
                      </a:r>
                      <a:r>
                        <a:rPr lang="ko-KR" altLang="en-US" sz="1050"/>
                        <a:t>사용되지 않은 타입 선언은 없어야됨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3359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2.5 </a:t>
                      </a:r>
                      <a:r>
                        <a:rPr lang="ko-KR" altLang="en-US" sz="1050"/>
                        <a:t>사용되지 않은 매크로 선언은 없어야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30497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2.6 </a:t>
                      </a:r>
                      <a:r>
                        <a:rPr lang="ko-KR" altLang="en-US" sz="1050"/>
                        <a:t>함수 내에 사용되지 않은 레이블 선언은 없어야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937707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2.7 </a:t>
                      </a:r>
                      <a:r>
                        <a:rPr lang="ko-KR" altLang="en-US" sz="1050"/>
                        <a:t>함수에서 사용되지 않은 파라미터는 없어야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82429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01E5F2-935C-9102-E9CF-0CC5981D0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50823"/>
              </p:ext>
            </p:extLst>
          </p:nvPr>
        </p:nvGraphicFramePr>
        <p:xfrm>
          <a:off x="836704" y="4213751"/>
          <a:ext cx="3795060" cy="502920"/>
        </p:xfrm>
        <a:graphic>
          <a:graphicData uri="http://schemas.openxmlformats.org/drawingml/2006/table">
            <a:tbl>
              <a:tblPr firstRow="1" bandRow="1"/>
              <a:tblGrid>
                <a:gridCol w="3795060">
                  <a:extLst>
                    <a:ext uri="{9D8B030D-6E8A-4147-A177-3AD203B41FA5}">
                      <a16:colId xmlns:a16="http://schemas.microsoft.com/office/drawing/2014/main" val="3044896049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3.1</a:t>
                      </a:r>
                      <a:r>
                        <a:rPr lang="ko-KR" altLang="en-US" sz="1050"/>
                        <a:t>문자열 </a:t>
                      </a:r>
                      <a:r>
                        <a:rPr lang="en-US" altLang="ko-KR" sz="1050"/>
                        <a:t>/*</a:t>
                      </a:r>
                      <a:r>
                        <a:rPr lang="ko-KR" altLang="en-US" sz="1050"/>
                        <a:t>와 </a:t>
                      </a:r>
                      <a:r>
                        <a:rPr lang="en-US" altLang="ko-KR" sz="1050"/>
                        <a:t>//</a:t>
                      </a:r>
                      <a:r>
                        <a:rPr lang="ko-KR" altLang="en-US" sz="1050"/>
                        <a:t>는 주석 안에서 사용하지 말아야 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2565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3.2</a:t>
                      </a:r>
                      <a:r>
                        <a:rPr lang="ko-KR" altLang="en-US" sz="1050"/>
                        <a:t>행 접합은 </a:t>
                      </a:r>
                      <a:r>
                        <a:rPr lang="en-US" altLang="ko-KR" sz="1050"/>
                        <a:t>// </a:t>
                      </a:r>
                      <a:r>
                        <a:rPr lang="ko-KR" altLang="en-US" sz="1050"/>
                        <a:t>주석 안에서 사용하면 안됨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78813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E1C3842-0E4D-93FD-C6A0-A43E3104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7" y="4871281"/>
            <a:ext cx="3264461" cy="13240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F514A0-521D-64C4-AA82-7098B5B75E6D}"/>
              </a:ext>
            </a:extLst>
          </p:cNvPr>
          <p:cNvSpPr/>
          <p:nvPr/>
        </p:nvSpPr>
        <p:spPr>
          <a:xfrm>
            <a:off x="2181411" y="5186264"/>
            <a:ext cx="1189317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7747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0874F-007E-719C-A555-85699291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EB9F5-7FB9-36B4-BCFA-48940BE1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Rule</a:t>
            </a:r>
            <a:r>
              <a:rPr lang="ko-KR" altLang="en-US"/>
              <a:t> </a:t>
            </a:r>
            <a:r>
              <a:rPr lang="en-US" altLang="ko-KR"/>
              <a:t>4  : </a:t>
            </a:r>
            <a:r>
              <a:rPr lang="ko-KR" altLang="en-US"/>
              <a:t>글자 및 어휘 협약 </a:t>
            </a:r>
            <a:r>
              <a:rPr lang="en-US" altLang="ko-KR"/>
              <a:t>(2)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en-US" altLang="ko-KR" sz="1100"/>
              <a:t>4.1 &lt;Bad&gt;</a:t>
            </a:r>
            <a:r>
              <a:rPr lang="en-US" altLang="ko-KR"/>
              <a:t>	 		</a:t>
            </a:r>
            <a:r>
              <a:rPr lang="en-US" altLang="ko-KR" sz="1100"/>
              <a:t>4.1 &lt;Good&gt;</a:t>
            </a:r>
          </a:p>
          <a:p>
            <a:r>
              <a:rPr lang="en-US" altLang="ko-KR"/>
              <a:t>Rule 5 : </a:t>
            </a:r>
            <a:r>
              <a:rPr lang="ko-KR" altLang="en-US"/>
              <a:t>식별자 </a:t>
            </a:r>
            <a:r>
              <a:rPr lang="en-US" altLang="ko-KR"/>
              <a:t>(9)</a:t>
            </a:r>
          </a:p>
          <a:p>
            <a:pPr lvl="1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382C928-50FA-9F3C-6A68-1B824401A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87189"/>
              </p:ext>
            </p:extLst>
          </p:nvPr>
        </p:nvGraphicFramePr>
        <p:xfrm>
          <a:off x="928541" y="1439944"/>
          <a:ext cx="4459148" cy="411480"/>
        </p:xfrm>
        <a:graphic>
          <a:graphicData uri="http://schemas.openxmlformats.org/drawingml/2006/table">
            <a:tbl>
              <a:tblPr firstRow="1" bandRow="1"/>
              <a:tblGrid>
                <a:gridCol w="4459148">
                  <a:extLst>
                    <a:ext uri="{9D8B030D-6E8A-4147-A177-3AD203B41FA5}">
                      <a16:colId xmlns:a16="http://schemas.microsoft.com/office/drawing/2014/main" val="1915641885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4.1 8</a:t>
                      </a:r>
                      <a:r>
                        <a:rPr lang="ko-KR" altLang="en-US" sz="1050"/>
                        <a:t>진수</a:t>
                      </a:r>
                      <a:r>
                        <a:rPr lang="en-US" altLang="ko-KR" sz="1050"/>
                        <a:t>, 16</a:t>
                      </a:r>
                      <a:r>
                        <a:rPr lang="ko-KR" altLang="en-US" sz="1050"/>
                        <a:t>진수 </a:t>
                      </a:r>
                      <a:r>
                        <a:rPr lang="en-US" altLang="ko-KR" sz="1050"/>
                        <a:t>escape </a:t>
                      </a:r>
                      <a:r>
                        <a:rPr lang="ko-KR" altLang="en-US" sz="1050"/>
                        <a:t>시퀀스</a:t>
                      </a:r>
                      <a:r>
                        <a:rPr lang="en-US" altLang="ko-KR" sz="1050"/>
                        <a:t>(ex</a:t>
                      </a:r>
                      <a:r>
                        <a:rPr lang="ko-KR" altLang="en-US" sz="1050"/>
                        <a:t> </a:t>
                      </a:r>
                      <a:r>
                        <a:rPr lang="en-US" altLang="ko-KR" sz="1050"/>
                        <a:t>\n,\t)</a:t>
                      </a:r>
                      <a:r>
                        <a:rPr lang="ko-KR" altLang="en-US" sz="1050"/>
                        <a:t>에 다른 </a:t>
                      </a:r>
                      <a:r>
                        <a:rPr lang="en-US" altLang="ko-KR" sz="1050"/>
                        <a:t>escape </a:t>
                      </a:r>
                      <a:r>
                        <a:rPr lang="ko-KR" altLang="en-US" sz="1050"/>
                        <a:t>시퀀스 외에는 붙이면 안됨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02557"/>
                  </a:ext>
                </a:extLst>
              </a:tr>
            </a:tbl>
          </a:graphicData>
        </a:graphic>
      </p:graphicFrame>
      <p:pic>
        <p:nvPicPr>
          <p:cNvPr id="6" name="그림 5" descr="텍스트, 폰트, 친필이(가) 표시된 사진&#10;&#10;자동 생성된 설명">
            <a:extLst>
              <a:ext uri="{FF2B5EF4-FFF2-40B4-BE49-F238E27FC236}">
                <a16:creationId xmlns:a16="http://schemas.microsoft.com/office/drawing/2014/main" id="{F11CF362-8D13-2024-AB6A-926E7B8A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1" y="2110297"/>
            <a:ext cx="2242527" cy="1193740"/>
          </a:xfrm>
          <a:prstGeom prst="rect">
            <a:avLst/>
          </a:prstGeom>
        </p:spPr>
      </p:pic>
      <p:pic>
        <p:nvPicPr>
          <p:cNvPr id="8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40BF4BB-8802-F4A2-6628-4350EC8A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9" y="2110297"/>
            <a:ext cx="2117368" cy="117538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E568459-683B-1EF2-ECC5-9284C39DA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05597"/>
              </p:ext>
            </p:extLst>
          </p:nvPr>
        </p:nvGraphicFramePr>
        <p:xfrm>
          <a:off x="665362" y="3994608"/>
          <a:ext cx="4229367" cy="1257300"/>
        </p:xfrm>
        <a:graphic>
          <a:graphicData uri="http://schemas.openxmlformats.org/drawingml/2006/table">
            <a:tbl>
              <a:tblPr firstRow="1" bandRow="1"/>
              <a:tblGrid>
                <a:gridCol w="4229367">
                  <a:extLst>
                    <a:ext uri="{9D8B030D-6E8A-4147-A177-3AD203B41FA5}">
                      <a16:colId xmlns:a16="http://schemas.microsoft.com/office/drawing/2014/main" val="2157680867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5.4 </a:t>
                      </a:r>
                      <a:r>
                        <a:rPr lang="ko-KR" altLang="en-US" sz="1050"/>
                        <a:t>매크로의 식별자는 구별되어야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730257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5.6 typedef </a:t>
                      </a:r>
                      <a:r>
                        <a:rPr lang="ko-KR" altLang="en-US" sz="1050"/>
                        <a:t>이름은 유일한 식별자여야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11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5.7 tag(struct, union, enum) </a:t>
                      </a:r>
                      <a:r>
                        <a:rPr lang="ko-KR" altLang="en-US" sz="1050"/>
                        <a:t>이름은 유일한 식별자여야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7927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5.8 </a:t>
                      </a:r>
                      <a:r>
                        <a:rPr lang="ko-KR" altLang="en-US" sz="1050"/>
                        <a:t>외부 연결을 갖는 변수나 함수 식별자는 유일해야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6018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5.9 </a:t>
                      </a:r>
                      <a:r>
                        <a:rPr lang="ko-KR" altLang="en-US" sz="1050"/>
                        <a:t>내부 연결을 갖는 변수나 함수 식별자는 유일해야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360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266837-CA60-2E48-F454-77845FB19774}"/>
              </a:ext>
            </a:extLst>
          </p:cNvPr>
          <p:cNvSpPr txBox="1"/>
          <p:nvPr/>
        </p:nvSpPr>
        <p:spPr>
          <a:xfrm>
            <a:off x="5387689" y="461076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5.8 &lt;Bad&gt;</a:t>
            </a:r>
            <a:endParaRPr lang="ko-KR" altLang="en-US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D875F-E134-E8F7-06A0-BE089986C004}"/>
              </a:ext>
            </a:extLst>
          </p:cNvPr>
          <p:cNvSpPr txBox="1"/>
          <p:nvPr/>
        </p:nvSpPr>
        <p:spPr>
          <a:xfrm>
            <a:off x="7147755" y="4610760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5.8 &lt;Good&gt;</a:t>
            </a:r>
            <a:endParaRPr lang="ko-KR" altLang="en-US" sz="1100"/>
          </a:p>
        </p:txBody>
      </p:sp>
      <p:pic>
        <p:nvPicPr>
          <p:cNvPr id="17" name="그림 1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C9C6DC6-8D00-CADC-A15C-F5BF1541F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44" y="3852542"/>
            <a:ext cx="1543266" cy="725001"/>
          </a:xfrm>
          <a:prstGeom prst="rect">
            <a:avLst/>
          </a:prstGeom>
        </p:spPr>
      </p:pic>
      <p:pic>
        <p:nvPicPr>
          <p:cNvPr id="21" name="그림 20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09348E6-326D-43F4-20CE-136D2737F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67" y="3862258"/>
            <a:ext cx="1523671" cy="738715"/>
          </a:xfrm>
          <a:prstGeom prst="rect">
            <a:avLst/>
          </a:prstGeom>
        </p:spPr>
      </p:pic>
      <p:pic>
        <p:nvPicPr>
          <p:cNvPr id="25" name="그림 2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D590A03E-F0E7-8E15-51C4-F4FCEC121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87" y="4839629"/>
            <a:ext cx="1512461" cy="806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1E2D30-512E-C0E6-4982-48A7B3AAC4FB}"/>
              </a:ext>
            </a:extLst>
          </p:cNvPr>
          <p:cNvSpPr txBox="1"/>
          <p:nvPr/>
        </p:nvSpPr>
        <p:spPr>
          <a:xfrm>
            <a:off x="5387689" y="5744271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5.9 &lt;Bad&gt;</a:t>
            </a:r>
            <a:endParaRPr lang="ko-KR" alt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C4A185-2250-0918-59B1-58054283D7B1}"/>
              </a:ext>
            </a:extLst>
          </p:cNvPr>
          <p:cNvSpPr txBox="1"/>
          <p:nvPr/>
        </p:nvSpPr>
        <p:spPr>
          <a:xfrm>
            <a:off x="7147755" y="5744271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5.9 &lt;Good&gt;</a:t>
            </a:r>
            <a:endParaRPr lang="ko-KR" altLang="en-US" sz="1100"/>
          </a:p>
        </p:txBody>
      </p:sp>
      <p:pic>
        <p:nvPicPr>
          <p:cNvPr id="29" name="그림 2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073BE92-F181-CD21-E14A-FA2D843C2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35" y="4862090"/>
            <a:ext cx="1539275" cy="805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FE9001-9F1B-4EE8-BDD0-5F81481CAE3C}"/>
              </a:ext>
            </a:extLst>
          </p:cNvPr>
          <p:cNvSpPr/>
          <p:nvPr/>
        </p:nvSpPr>
        <p:spPr>
          <a:xfrm>
            <a:off x="3642409" y="2786036"/>
            <a:ext cx="1189317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FEF233-6A6E-D088-7A1E-5B6FECE46B9F}"/>
              </a:ext>
            </a:extLst>
          </p:cNvPr>
          <p:cNvSpPr/>
          <p:nvPr/>
        </p:nvSpPr>
        <p:spPr>
          <a:xfrm>
            <a:off x="3597835" y="2138531"/>
            <a:ext cx="1828549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AB0143-9D04-6C68-6C79-74946BBCBDE4}"/>
              </a:ext>
            </a:extLst>
          </p:cNvPr>
          <p:cNvSpPr/>
          <p:nvPr/>
        </p:nvSpPr>
        <p:spPr>
          <a:xfrm>
            <a:off x="951496" y="2119556"/>
            <a:ext cx="2000880" cy="16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C52917-4360-709D-E8AA-3413B833105A}"/>
              </a:ext>
            </a:extLst>
          </p:cNvPr>
          <p:cNvSpPr/>
          <p:nvPr/>
        </p:nvSpPr>
        <p:spPr>
          <a:xfrm>
            <a:off x="962949" y="2759872"/>
            <a:ext cx="1565098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64A106-EBA6-75F1-D98B-A823F500C525}"/>
              </a:ext>
            </a:extLst>
          </p:cNvPr>
          <p:cNvSpPr/>
          <p:nvPr/>
        </p:nvSpPr>
        <p:spPr>
          <a:xfrm>
            <a:off x="4985621" y="3969708"/>
            <a:ext cx="727885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51C06-B84F-93FC-174C-FC296314F0BE}"/>
              </a:ext>
            </a:extLst>
          </p:cNvPr>
          <p:cNvSpPr/>
          <p:nvPr/>
        </p:nvSpPr>
        <p:spPr>
          <a:xfrm>
            <a:off x="6954967" y="3969707"/>
            <a:ext cx="818777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66C0D7-D635-F801-16F9-5E92CE8E9296}"/>
              </a:ext>
            </a:extLst>
          </p:cNvPr>
          <p:cNvSpPr/>
          <p:nvPr/>
        </p:nvSpPr>
        <p:spPr>
          <a:xfrm>
            <a:off x="4970479" y="5017574"/>
            <a:ext cx="727885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BF367E-DA5F-6768-1A65-009230B207C1}"/>
              </a:ext>
            </a:extLst>
          </p:cNvPr>
          <p:cNvSpPr/>
          <p:nvPr/>
        </p:nvSpPr>
        <p:spPr>
          <a:xfrm>
            <a:off x="6977388" y="4949815"/>
            <a:ext cx="576872" cy="162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47280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DD70C007-3446-F42B-977B-F09DD0047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31" y="2306028"/>
            <a:ext cx="2438788" cy="957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CD1C19-35D8-3D25-D656-78EC6CA4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A9D0D-7EC0-F57B-B2B3-BAAA3657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Rule7 : </a:t>
            </a:r>
            <a:r>
              <a:rPr lang="ko-KR" altLang="en-US"/>
              <a:t>리터럴 및 상수 </a:t>
            </a:r>
            <a:r>
              <a:rPr lang="en-US" altLang="ko-KR"/>
              <a:t>(6)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53E702-5B8C-7EC4-B5D2-6586CBB3C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92335"/>
              </p:ext>
            </p:extLst>
          </p:nvPr>
        </p:nvGraphicFramePr>
        <p:xfrm>
          <a:off x="607253" y="1462279"/>
          <a:ext cx="4318771" cy="754380"/>
        </p:xfrm>
        <a:graphic>
          <a:graphicData uri="http://schemas.openxmlformats.org/drawingml/2006/table">
            <a:tbl>
              <a:tblPr firstRow="1" bandRow="1"/>
              <a:tblGrid>
                <a:gridCol w="4318771">
                  <a:extLst>
                    <a:ext uri="{9D8B030D-6E8A-4147-A177-3AD203B41FA5}">
                      <a16:colId xmlns:a16="http://schemas.microsoft.com/office/drawing/2014/main" val="501979593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7.1 8</a:t>
                      </a:r>
                      <a:r>
                        <a:rPr lang="ko-KR" altLang="en-US" sz="1050"/>
                        <a:t>진수 상수는 사용하면 안됨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07462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7.2 unsigned int </a:t>
                      </a:r>
                      <a:r>
                        <a:rPr lang="ko-KR" altLang="en-US" sz="1050"/>
                        <a:t>상수에는 접미사 </a:t>
                      </a:r>
                      <a:r>
                        <a:rPr lang="en-US" altLang="ko-KR" sz="1050"/>
                        <a:t>u</a:t>
                      </a:r>
                      <a:r>
                        <a:rPr lang="ko-KR" altLang="en-US" sz="1050"/>
                        <a:t>나 </a:t>
                      </a:r>
                      <a:r>
                        <a:rPr lang="en-US" altLang="ko-KR" sz="1050"/>
                        <a:t>U</a:t>
                      </a:r>
                      <a:r>
                        <a:rPr lang="ko-KR" altLang="en-US" sz="1050"/>
                        <a:t>를 붙여야 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59945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7.3 </a:t>
                      </a:r>
                      <a:r>
                        <a:rPr lang="ko-KR" altLang="en-US" sz="1050"/>
                        <a:t>소문자 접미사 </a:t>
                      </a:r>
                      <a:r>
                        <a:rPr lang="en-US" altLang="ko-KR" sz="1050"/>
                        <a:t>l</a:t>
                      </a:r>
                      <a:r>
                        <a:rPr lang="ko-KR" altLang="en-US" sz="1050"/>
                        <a:t>은 사용하면 안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3359"/>
                  </a:ext>
                </a:extLst>
              </a:tr>
            </a:tbl>
          </a:graphicData>
        </a:graphic>
      </p:graphicFrame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76888763-378B-A88C-B1E0-3E5E672F6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1213"/>
            <a:ext cx="2309439" cy="818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86678-443F-1F9A-B191-6D7EECF855C8}"/>
              </a:ext>
            </a:extLst>
          </p:cNvPr>
          <p:cNvSpPr txBox="1"/>
          <p:nvPr/>
        </p:nvSpPr>
        <p:spPr>
          <a:xfrm>
            <a:off x="1325256" y="31904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7.2 &lt;Bad&gt;</a:t>
            </a:r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4A352-2DF0-060C-EA4F-8B833F165107}"/>
              </a:ext>
            </a:extLst>
          </p:cNvPr>
          <p:cNvSpPr txBox="1"/>
          <p:nvPr/>
        </p:nvSpPr>
        <p:spPr>
          <a:xfrm>
            <a:off x="4057512" y="3242288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7.2 &lt;Good&gt;</a:t>
            </a:r>
            <a:endParaRPr lang="ko-KR" altLang="en-US" sz="11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1DE007-B85F-BC69-6671-24216D62041F}"/>
              </a:ext>
            </a:extLst>
          </p:cNvPr>
          <p:cNvSpPr/>
          <p:nvPr/>
        </p:nvSpPr>
        <p:spPr>
          <a:xfrm>
            <a:off x="642086" y="2871226"/>
            <a:ext cx="1282338" cy="12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F5C86-6ED0-4400-54D1-0B8420847A2C}"/>
              </a:ext>
            </a:extLst>
          </p:cNvPr>
          <p:cNvSpPr/>
          <p:nvPr/>
        </p:nvSpPr>
        <p:spPr>
          <a:xfrm>
            <a:off x="3430701" y="2934429"/>
            <a:ext cx="1495323" cy="119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4116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F415C-F694-C449-C13C-0A01197D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94D46-1D62-816E-6955-94A92AFB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Rule 8 : </a:t>
            </a:r>
            <a:r>
              <a:rPr lang="ko-KR" altLang="en-US"/>
              <a:t>선언 및 정의 </a:t>
            </a:r>
            <a:r>
              <a:rPr lang="en-US" altLang="ko-KR"/>
              <a:t>(17)</a:t>
            </a:r>
          </a:p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01E27B-9CE7-9215-09BD-6C2471353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29735"/>
              </p:ext>
            </p:extLst>
          </p:nvPr>
        </p:nvGraphicFramePr>
        <p:xfrm>
          <a:off x="346043" y="1393824"/>
          <a:ext cx="5113270" cy="2011680"/>
        </p:xfrm>
        <a:graphic>
          <a:graphicData uri="http://schemas.openxmlformats.org/drawingml/2006/table">
            <a:tbl>
              <a:tblPr firstRow="1" bandRow="1"/>
              <a:tblGrid>
                <a:gridCol w="5113270">
                  <a:extLst>
                    <a:ext uri="{9D8B030D-6E8A-4147-A177-3AD203B41FA5}">
                      <a16:colId xmlns:a16="http://schemas.microsoft.com/office/drawing/2014/main" val="2157680867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8.2 </a:t>
                      </a:r>
                      <a:r>
                        <a:rPr lang="ko-KR" altLang="en-US" sz="1050"/>
                        <a:t>함수는 이름 있는 파라미터로 구성된 프로토타입 형태여야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76141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8.4 </a:t>
                      </a:r>
                      <a:r>
                        <a:rPr lang="ko-KR" altLang="en-US" sz="1050"/>
                        <a:t>객체나 함수의 정의 또는 호출 이전에 호환가능한 선언이 존재해야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730257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8.5 </a:t>
                      </a:r>
                      <a:r>
                        <a:rPr lang="ko-KR" altLang="en-US" sz="1050"/>
                        <a:t>외부 연결을 갖는 객체나 함수는 오직 하나의 파일에서만 선언되어야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78053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8.6 </a:t>
                      </a:r>
                      <a:r>
                        <a:rPr lang="ko-KR" altLang="en-US" sz="1050"/>
                        <a:t>외부 연결 식별자는 하나의 외부 정의를 가져야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11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8.7 </a:t>
                      </a:r>
                      <a:r>
                        <a:rPr lang="ko-KR" altLang="en-US" sz="1050"/>
                        <a:t>함수나 객체가 하나의 번역 단위에서 참조된다면 외부 참조로 정의되면 안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7927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8.8 </a:t>
                      </a:r>
                      <a:r>
                        <a:rPr lang="ko-KR" altLang="en-US" sz="1050"/>
                        <a:t>내부 연결을 갖는 모든 객체 또는 함수는 </a:t>
                      </a:r>
                      <a:r>
                        <a:rPr lang="en-US" altLang="ko-KR" sz="1050"/>
                        <a:t>static</a:t>
                      </a:r>
                      <a:r>
                        <a:rPr lang="ko-KR" altLang="en-US" sz="1050"/>
                        <a:t>을 이용해야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6018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8.9 </a:t>
                      </a:r>
                      <a:r>
                        <a:rPr lang="ko-KR" altLang="en-US" sz="1050"/>
                        <a:t>단일 함수에만 쓰이는 객체는 해당 블록 범위에서 정의되어야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36069"/>
                  </a:ext>
                </a:extLst>
              </a:tr>
              <a:tr h="22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8.11 </a:t>
                      </a:r>
                      <a:r>
                        <a:rPr lang="ko-KR" altLang="en-US" sz="1050"/>
                        <a:t>배열에 대한 외부 연결 선언 시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그 크기를 명시적으로 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13794"/>
                  </a:ext>
                </a:extLst>
              </a:tr>
            </a:tbl>
          </a:graphicData>
        </a:graphic>
      </p:graphicFrame>
      <p:pic>
        <p:nvPicPr>
          <p:cNvPr id="15" name="그림 1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FC45DAE2-5BDD-778F-8FE8-3D6C4C72E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0" y="3558292"/>
            <a:ext cx="1870449" cy="988147"/>
          </a:xfrm>
          <a:prstGeom prst="rect">
            <a:avLst/>
          </a:prstGeom>
        </p:spPr>
      </p:pic>
      <p:pic>
        <p:nvPicPr>
          <p:cNvPr id="16" name="그림 1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BD0528A-A0E5-7E1C-7BC6-6792F999D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27" y="3558291"/>
            <a:ext cx="1870449" cy="988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2F1B97-BBE1-EA27-C33D-43790723AB2A}"/>
              </a:ext>
            </a:extLst>
          </p:cNvPr>
          <p:cNvSpPr txBox="1"/>
          <p:nvPr/>
        </p:nvSpPr>
        <p:spPr>
          <a:xfrm>
            <a:off x="831668" y="458254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8.2 &lt;Bad&gt;</a:t>
            </a:r>
            <a:endParaRPr lang="ko-KR" altLang="en-US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1C744-F4FC-898C-8728-E9784549A074}"/>
              </a:ext>
            </a:extLst>
          </p:cNvPr>
          <p:cNvSpPr txBox="1"/>
          <p:nvPr/>
        </p:nvSpPr>
        <p:spPr>
          <a:xfrm>
            <a:off x="2591734" y="4582540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8.2 &lt;Good&gt;</a:t>
            </a:r>
            <a:endParaRPr lang="ko-KR" altLang="en-US" sz="1100"/>
          </a:p>
        </p:txBody>
      </p:sp>
      <p:pic>
        <p:nvPicPr>
          <p:cNvPr id="19" name="그림 1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EAAE1D6-1FF4-4AFC-5A24-54C55B735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4" y="5277880"/>
            <a:ext cx="2189831" cy="793003"/>
          </a:xfrm>
          <a:prstGeom prst="rect">
            <a:avLst/>
          </a:prstGeom>
        </p:spPr>
      </p:pic>
      <p:pic>
        <p:nvPicPr>
          <p:cNvPr id="20" name="그림 1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3C276D8-C303-30A1-2486-D7575B0D3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62" y="5093192"/>
            <a:ext cx="1935338" cy="9881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4472F4-733C-DE74-4DFE-8A0874FCFA85}"/>
              </a:ext>
            </a:extLst>
          </p:cNvPr>
          <p:cNvSpPr txBox="1"/>
          <p:nvPr/>
        </p:nvSpPr>
        <p:spPr>
          <a:xfrm>
            <a:off x="845179" y="613481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8.5 &lt;Bad&gt;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46C3B-7BD5-F7A1-98C4-03D18D6735AB}"/>
              </a:ext>
            </a:extLst>
          </p:cNvPr>
          <p:cNvSpPr txBox="1"/>
          <p:nvPr/>
        </p:nvSpPr>
        <p:spPr>
          <a:xfrm>
            <a:off x="3089324" y="6107741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8.5 &lt;Good&gt;</a:t>
            </a:r>
            <a:endParaRPr lang="ko-KR" altLang="en-US" sz="1100"/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3B04A4A-A88A-E1A5-99D1-E45F46D52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18" y="4624105"/>
            <a:ext cx="2319100" cy="1569143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E71602-CA69-CF91-1DE8-F7DB3AB00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0" y="4640230"/>
            <a:ext cx="2197953" cy="1615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23166B-1663-FD3E-7815-439B0EE5684F}"/>
              </a:ext>
            </a:extLst>
          </p:cNvPr>
          <p:cNvSpPr txBox="1"/>
          <p:nvPr/>
        </p:nvSpPr>
        <p:spPr>
          <a:xfrm>
            <a:off x="5369932" y="6193248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8.6 &lt;Bad&gt;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FEB51-7387-749A-F8EF-65BF408B5AA7}"/>
              </a:ext>
            </a:extLst>
          </p:cNvPr>
          <p:cNvSpPr txBox="1"/>
          <p:nvPr/>
        </p:nvSpPr>
        <p:spPr>
          <a:xfrm>
            <a:off x="7544051" y="6265615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8.6 &lt;Good&gt;</a:t>
            </a:r>
            <a:endParaRPr lang="ko-KR" altLang="en-US" sz="1100"/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889F6E-3F8C-C004-F0F7-87F28226AD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66" y="739874"/>
            <a:ext cx="3176407" cy="1249599"/>
          </a:xfrm>
          <a:prstGeom prst="rect">
            <a:avLst/>
          </a:prstGeom>
        </p:spPr>
      </p:pic>
      <p:pic>
        <p:nvPicPr>
          <p:cNvPr id="26" name="그림 2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42CBC2C-3B3C-8A09-77DC-36D5345FE0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14" y="2185831"/>
            <a:ext cx="3180353" cy="12454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568716-643D-0081-F1D4-5FD695745468}"/>
              </a:ext>
            </a:extLst>
          </p:cNvPr>
          <p:cNvSpPr txBox="1"/>
          <p:nvPr/>
        </p:nvSpPr>
        <p:spPr>
          <a:xfrm>
            <a:off x="6318517" y="196257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8.8 &lt;Bad&gt;</a:t>
            </a:r>
            <a:endParaRPr lang="ko-KR" altLang="en-US" sz="11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9D5C9-E41B-4C8E-DB9B-483370B57209}"/>
              </a:ext>
            </a:extLst>
          </p:cNvPr>
          <p:cNvSpPr txBox="1"/>
          <p:nvPr/>
        </p:nvSpPr>
        <p:spPr>
          <a:xfrm>
            <a:off x="5913230" y="3422049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8.8 &lt;Good&gt;</a:t>
            </a:r>
            <a:endParaRPr lang="ko-KR" altLang="en-US" sz="11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425BD-E91B-0B1C-8604-B3CD4021E6D7}"/>
              </a:ext>
            </a:extLst>
          </p:cNvPr>
          <p:cNvSpPr/>
          <p:nvPr/>
        </p:nvSpPr>
        <p:spPr>
          <a:xfrm>
            <a:off x="457199" y="4052364"/>
            <a:ext cx="678329" cy="130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430D03-4BA6-96F6-D22D-6958189E6B1A}"/>
              </a:ext>
            </a:extLst>
          </p:cNvPr>
          <p:cNvSpPr/>
          <p:nvPr/>
        </p:nvSpPr>
        <p:spPr>
          <a:xfrm>
            <a:off x="2396731" y="4026735"/>
            <a:ext cx="678329" cy="130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7E049C-F5AC-6BC8-83C6-D451EDD0969F}"/>
              </a:ext>
            </a:extLst>
          </p:cNvPr>
          <p:cNvSpPr/>
          <p:nvPr/>
        </p:nvSpPr>
        <p:spPr>
          <a:xfrm>
            <a:off x="207464" y="5963795"/>
            <a:ext cx="845816" cy="145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E86525-1D3D-D9B6-5C16-0C1F74E92D01}"/>
              </a:ext>
            </a:extLst>
          </p:cNvPr>
          <p:cNvSpPr/>
          <p:nvPr/>
        </p:nvSpPr>
        <p:spPr>
          <a:xfrm>
            <a:off x="2775931" y="5883079"/>
            <a:ext cx="845816" cy="112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1D3F47-9B1C-5698-53BB-E7D90B00CC50}"/>
              </a:ext>
            </a:extLst>
          </p:cNvPr>
          <p:cNvSpPr/>
          <p:nvPr/>
        </p:nvSpPr>
        <p:spPr>
          <a:xfrm>
            <a:off x="207464" y="5382739"/>
            <a:ext cx="845816" cy="145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F82C95-C791-1F0E-07C7-627BB453D11F}"/>
              </a:ext>
            </a:extLst>
          </p:cNvPr>
          <p:cNvSpPr/>
          <p:nvPr/>
        </p:nvSpPr>
        <p:spPr>
          <a:xfrm>
            <a:off x="5713538" y="734112"/>
            <a:ext cx="962180" cy="18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FD2810-B6E2-FFD3-F303-74184B5BAA7F}"/>
              </a:ext>
            </a:extLst>
          </p:cNvPr>
          <p:cNvSpPr/>
          <p:nvPr/>
        </p:nvSpPr>
        <p:spPr>
          <a:xfrm>
            <a:off x="5677266" y="1006267"/>
            <a:ext cx="1265978" cy="18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6F9F32-9D1C-87F4-0EF2-D58467CEC90D}"/>
              </a:ext>
            </a:extLst>
          </p:cNvPr>
          <p:cNvSpPr/>
          <p:nvPr/>
        </p:nvSpPr>
        <p:spPr>
          <a:xfrm>
            <a:off x="5685528" y="1536355"/>
            <a:ext cx="1265978" cy="18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D211EF-9C7D-D744-D428-D88CBDEABCCB}"/>
              </a:ext>
            </a:extLst>
          </p:cNvPr>
          <p:cNvSpPr/>
          <p:nvPr/>
        </p:nvSpPr>
        <p:spPr>
          <a:xfrm>
            <a:off x="5685528" y="2187920"/>
            <a:ext cx="962180" cy="18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E7161E-F469-C690-8EF9-0BB491E35492}"/>
              </a:ext>
            </a:extLst>
          </p:cNvPr>
          <p:cNvSpPr/>
          <p:nvPr/>
        </p:nvSpPr>
        <p:spPr>
          <a:xfrm>
            <a:off x="5649256" y="2460075"/>
            <a:ext cx="1265978" cy="18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08AFC4-CDF1-BF93-7FB5-98C8E5980125}"/>
              </a:ext>
            </a:extLst>
          </p:cNvPr>
          <p:cNvSpPr/>
          <p:nvPr/>
        </p:nvSpPr>
        <p:spPr>
          <a:xfrm>
            <a:off x="5657518" y="2990163"/>
            <a:ext cx="1265978" cy="18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681985-0B37-1F2A-5335-985113BBEFFA}"/>
              </a:ext>
            </a:extLst>
          </p:cNvPr>
          <p:cNvSpPr/>
          <p:nvPr/>
        </p:nvSpPr>
        <p:spPr>
          <a:xfrm>
            <a:off x="4797417" y="5185532"/>
            <a:ext cx="937153" cy="13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F771C2-50FE-B016-647E-9FEC897EC7F5}"/>
              </a:ext>
            </a:extLst>
          </p:cNvPr>
          <p:cNvSpPr/>
          <p:nvPr/>
        </p:nvSpPr>
        <p:spPr>
          <a:xfrm>
            <a:off x="4821736" y="5827682"/>
            <a:ext cx="937153" cy="13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EAB6CC-5C1B-C60D-9857-2E090425F761}"/>
              </a:ext>
            </a:extLst>
          </p:cNvPr>
          <p:cNvSpPr/>
          <p:nvPr/>
        </p:nvSpPr>
        <p:spPr>
          <a:xfrm>
            <a:off x="4825513" y="4741377"/>
            <a:ext cx="1306346" cy="13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3EC872-BF9D-2375-C0CA-04D93D665AC9}"/>
              </a:ext>
            </a:extLst>
          </p:cNvPr>
          <p:cNvSpPr/>
          <p:nvPr/>
        </p:nvSpPr>
        <p:spPr>
          <a:xfrm>
            <a:off x="7218091" y="5272563"/>
            <a:ext cx="937153" cy="13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A00AAA-5335-6A6B-035C-345EBEB35124}"/>
              </a:ext>
            </a:extLst>
          </p:cNvPr>
          <p:cNvSpPr/>
          <p:nvPr/>
        </p:nvSpPr>
        <p:spPr>
          <a:xfrm>
            <a:off x="7239740" y="5940806"/>
            <a:ext cx="937153" cy="13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B8FEA-2914-9118-D2CB-68B6237269B3}"/>
              </a:ext>
            </a:extLst>
          </p:cNvPr>
          <p:cNvSpPr/>
          <p:nvPr/>
        </p:nvSpPr>
        <p:spPr>
          <a:xfrm>
            <a:off x="7243517" y="4741376"/>
            <a:ext cx="1330548" cy="24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2216DF-C847-6D9B-62D9-DD3E8A3F85B0}"/>
              </a:ext>
            </a:extLst>
          </p:cNvPr>
          <p:cNvSpPr/>
          <p:nvPr/>
        </p:nvSpPr>
        <p:spPr>
          <a:xfrm>
            <a:off x="2639367" y="5195123"/>
            <a:ext cx="845816" cy="112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76266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6AD-CCA2-8C1F-B54E-72FB495B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F0811-2038-0C65-1996-CBBAFAC6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/>
          <a:lstStyle/>
          <a:p>
            <a:r>
              <a:rPr lang="en-US" altLang="ko-KR" dirty="0"/>
              <a:t>Rule 9 </a:t>
            </a:r>
            <a:r>
              <a:rPr lang="en-US" altLang="ko-KR"/>
              <a:t>: </a:t>
            </a:r>
            <a:r>
              <a:rPr lang="ko-KR" altLang="en-US"/>
              <a:t>초기화 </a:t>
            </a:r>
            <a:r>
              <a:rPr lang="en-US" altLang="ko-KR"/>
              <a:t>(7)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Rule 10 :</a:t>
            </a:r>
            <a:r>
              <a:rPr lang="ko-KR" altLang="en-US" dirty="0"/>
              <a:t> </a:t>
            </a:r>
            <a:r>
              <a:rPr lang="en-US" altLang="ko-KR"/>
              <a:t>essential </a:t>
            </a:r>
            <a:r>
              <a:rPr lang="ko-KR" altLang="en-US"/>
              <a:t>타입 </a:t>
            </a:r>
            <a:r>
              <a:rPr lang="en-US" altLang="ko-KR"/>
              <a:t>(8)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9C6F36-52BA-1CA8-F9B9-E985CDE98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011290"/>
              </p:ext>
            </p:extLst>
          </p:nvPr>
        </p:nvGraphicFramePr>
        <p:xfrm>
          <a:off x="142844" y="1364528"/>
          <a:ext cx="4802956" cy="1508760"/>
        </p:xfrm>
        <a:graphic>
          <a:graphicData uri="http://schemas.openxmlformats.org/drawingml/2006/table">
            <a:tbl>
              <a:tblPr firstRow="1" bandRow="1"/>
              <a:tblGrid>
                <a:gridCol w="4802956">
                  <a:extLst>
                    <a:ext uri="{9D8B030D-6E8A-4147-A177-3AD203B41FA5}">
                      <a16:colId xmlns:a16="http://schemas.microsoft.com/office/drawing/2014/main" val="1909687319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9.1 </a:t>
                      </a:r>
                      <a:r>
                        <a:rPr lang="ko-KR" altLang="en-US" sz="1050"/>
                        <a:t>모든 변수는 읽기 전에 할당되어야 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1394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9.2 </a:t>
                      </a:r>
                      <a:r>
                        <a:rPr lang="ko-KR" altLang="en-US" sz="1050"/>
                        <a:t>배열 구조체 유니온타임의 초기화는 큰 괄호 </a:t>
                      </a:r>
                      <a:r>
                        <a:rPr lang="en-US" altLang="ko-KR" sz="1050"/>
                        <a:t>{ } </a:t>
                      </a:r>
                      <a:r>
                        <a:rPr lang="ko-KR" altLang="en-US" sz="1050"/>
                        <a:t>로 둘러 쌓여야함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35038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9.3 </a:t>
                      </a:r>
                      <a:r>
                        <a:rPr lang="ko-KR" altLang="en-US" sz="1050"/>
                        <a:t>배열은 일부분만 초기화 안됨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52169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9.4 </a:t>
                      </a:r>
                      <a:r>
                        <a:rPr lang="ko-KR" altLang="en-US" sz="1050" dirty="0"/>
                        <a:t>객체의 요소 두 번 이상 초기화 금지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327134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9.5 </a:t>
                      </a:r>
                      <a:r>
                        <a:rPr lang="ko-KR" altLang="en-US" sz="1050"/>
                        <a:t>지정 초기화가 사용된 배열은 그 크기가 명시적이어야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284666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9.7 </a:t>
                      </a:r>
                      <a:r>
                        <a:rPr lang="ko-KR" altLang="en-US" sz="1050" dirty="0"/>
                        <a:t>원자 객체는 접근하기 전에  적절하게 초기화되어야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461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5E4161-99C0-21F2-3B5B-20D587CD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57051"/>
              </p:ext>
            </p:extLst>
          </p:nvPr>
        </p:nvGraphicFramePr>
        <p:xfrm>
          <a:off x="142844" y="3504657"/>
          <a:ext cx="4987956" cy="2400300"/>
        </p:xfrm>
        <a:graphic>
          <a:graphicData uri="http://schemas.openxmlformats.org/drawingml/2006/table">
            <a:tbl>
              <a:tblPr firstRow="1" bandRow="1"/>
              <a:tblGrid>
                <a:gridCol w="4987956">
                  <a:extLst>
                    <a:ext uri="{9D8B030D-6E8A-4147-A177-3AD203B41FA5}">
                      <a16:colId xmlns:a16="http://schemas.microsoft.com/office/drawing/2014/main" val="1909687319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10.1 </a:t>
                      </a:r>
                      <a:r>
                        <a:rPr lang="ko-KR" altLang="en-US" sz="1050" dirty="0"/>
                        <a:t>부적절한 </a:t>
                      </a:r>
                      <a:r>
                        <a:rPr lang="en-US" altLang="ko-KR" sz="1050" dirty="0"/>
                        <a:t>essential </a:t>
                      </a:r>
                      <a:r>
                        <a:rPr lang="ko-KR" altLang="en-US" sz="1050" dirty="0"/>
                        <a:t>타입의 피연산자를 사용하지 않아야 함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1394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10.3 </a:t>
                      </a:r>
                      <a:r>
                        <a:rPr lang="ko-KR" altLang="en-US" sz="1050"/>
                        <a:t>표현식의 값은 더 작은 </a:t>
                      </a:r>
                      <a:r>
                        <a:rPr lang="en-US" altLang="ko-KR" sz="1050"/>
                        <a:t>essential </a:t>
                      </a:r>
                      <a:r>
                        <a:rPr lang="ko-KR" altLang="en-US" sz="1050"/>
                        <a:t>타입이나 다른 </a:t>
                      </a:r>
                      <a:r>
                        <a:rPr lang="en-US" altLang="ko-KR" sz="1050"/>
                        <a:t>essential </a:t>
                      </a:r>
                      <a:r>
                        <a:rPr lang="ko-KR" altLang="en-US" sz="1050"/>
                        <a:t>타입 분류에 타입를 갖는 객체에 할당되지 않아야 함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52169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10.4 </a:t>
                      </a:r>
                      <a:r>
                        <a:rPr lang="ko-KR" altLang="en-US" sz="1050" dirty="0"/>
                        <a:t>일반 산술 변환이 수행되는 연산자의 두 피연산자들은 필히 같은 </a:t>
                      </a:r>
                      <a:r>
                        <a:rPr lang="en-US" altLang="ko-KR" sz="1050" dirty="0"/>
                        <a:t>essential </a:t>
                      </a:r>
                      <a:r>
                        <a:rPr lang="ko-KR" altLang="en-US" sz="1050" dirty="0"/>
                        <a:t>타입 분류에 속하는 타입이어야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327134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10.5 </a:t>
                      </a:r>
                      <a:r>
                        <a:rPr lang="ko-KR" altLang="en-US" sz="1050" dirty="0"/>
                        <a:t>수식의 값은 적절하지 않은 </a:t>
                      </a:r>
                      <a:r>
                        <a:rPr lang="en-US" altLang="ko-KR" sz="1050" dirty="0"/>
                        <a:t>essential type</a:t>
                      </a:r>
                      <a:r>
                        <a:rPr lang="ko-KR" altLang="en-US" sz="1050" dirty="0"/>
                        <a:t>으로 변환되지 않아야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284666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10.6 </a:t>
                      </a:r>
                      <a:r>
                        <a:rPr lang="ko-KR" altLang="en-US" sz="1050"/>
                        <a:t>복합 수식이 기본 산술 변환을 수행하는 연산자의 피연산자로 사용된 경우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다른 피연산자는 해당 수식의 타입보다 큰 </a:t>
                      </a:r>
                      <a:r>
                        <a:rPr lang="en-US" altLang="ko-KR" sz="1050"/>
                        <a:t>essential </a:t>
                      </a:r>
                      <a:r>
                        <a:rPr lang="ko-KR" altLang="en-US" sz="1050"/>
                        <a:t>타입을 가지지 않아야 함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3387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10.7 </a:t>
                      </a:r>
                      <a:r>
                        <a:rPr lang="ko-KR" altLang="en-US" sz="1050"/>
                        <a:t>복합 표현식의 값은 더 큰 </a:t>
                      </a:r>
                      <a:r>
                        <a:rPr lang="en-US" altLang="ko-KR" sz="1050"/>
                        <a:t>essential </a:t>
                      </a:r>
                      <a:r>
                        <a:rPr lang="ko-KR" altLang="en-US" sz="1050"/>
                        <a:t>타입의 객체에 할당되지 않아야 함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461000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10.8  </a:t>
                      </a:r>
                      <a:r>
                        <a:rPr lang="ko-KR" altLang="en-US" sz="1050" dirty="0"/>
                        <a:t>복합 수식의 값은 다른 </a:t>
                      </a:r>
                      <a:r>
                        <a:rPr lang="en-US" altLang="ko-KR" sz="1050" dirty="0"/>
                        <a:t>essential </a:t>
                      </a:r>
                      <a:r>
                        <a:rPr lang="ko-KR" altLang="en-US" sz="1050" dirty="0"/>
                        <a:t>타입 분류에 속하는 타입이나 더 큰 </a:t>
                      </a:r>
                      <a:r>
                        <a:rPr lang="en-US" altLang="ko-KR" sz="1050" dirty="0"/>
                        <a:t>essential </a:t>
                      </a:r>
                      <a:r>
                        <a:rPr lang="ko-KR" altLang="en-US" sz="1050" dirty="0"/>
                        <a:t>타입으로 변환되지 않아야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727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8DED483-5E27-5C65-425A-033A3FD4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9" y="3504657"/>
            <a:ext cx="3044481" cy="1443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C81F72-03CD-DA05-CFD4-E0DF1EBC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56" y="5274982"/>
            <a:ext cx="2876951" cy="1267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1DF189-BE72-C23C-5023-D58BEC4FA35B}"/>
              </a:ext>
            </a:extLst>
          </p:cNvPr>
          <p:cNvSpPr txBox="1"/>
          <p:nvPr/>
        </p:nvSpPr>
        <p:spPr>
          <a:xfrm>
            <a:off x="5445156" y="4947820"/>
            <a:ext cx="108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10.6 &lt;Bad&gt;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4A497-3779-1DEA-D6F8-0B60AE1F2805}"/>
              </a:ext>
            </a:extLst>
          </p:cNvPr>
          <p:cNvSpPr txBox="1"/>
          <p:nvPr/>
        </p:nvSpPr>
        <p:spPr>
          <a:xfrm>
            <a:off x="5498312" y="6546196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10.6 &lt;Good&gt;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90BF31-9BD5-BEF8-78EE-7D35CB90F356}"/>
              </a:ext>
            </a:extLst>
          </p:cNvPr>
          <p:cNvSpPr/>
          <p:nvPr/>
        </p:nvSpPr>
        <p:spPr>
          <a:xfrm>
            <a:off x="5445156" y="4750302"/>
            <a:ext cx="1266420" cy="201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FEF629-4CDD-0FA4-923C-599520DB2AD8}"/>
              </a:ext>
            </a:extLst>
          </p:cNvPr>
          <p:cNvSpPr/>
          <p:nvPr/>
        </p:nvSpPr>
        <p:spPr>
          <a:xfrm>
            <a:off x="5746967" y="5991734"/>
            <a:ext cx="2575140" cy="409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70961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8BBA-24D0-E055-4FF0-FF8E688D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D199-E19A-D565-9DAE-BD2E4CAB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4724731"/>
          </a:xfrm>
        </p:spPr>
        <p:txBody>
          <a:bodyPr>
            <a:normAutofit/>
          </a:bodyPr>
          <a:lstStyle/>
          <a:p>
            <a:r>
              <a:rPr lang="en-US" altLang="ko-KR"/>
              <a:t>Rule 13 : side effect (6)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r>
              <a:rPr lang="en-US" altLang="ko-KR"/>
              <a:t>Rule</a:t>
            </a:r>
            <a:r>
              <a:rPr lang="ko-KR" altLang="en-US"/>
              <a:t> </a:t>
            </a:r>
            <a:r>
              <a:rPr lang="en-US" altLang="ko-KR" dirty="0"/>
              <a:t>14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err="1"/>
              <a:t>제어문</a:t>
            </a:r>
            <a:r>
              <a:rPr lang="ko-KR" altLang="en-US"/>
              <a:t> 표현식 </a:t>
            </a:r>
            <a:r>
              <a:rPr lang="en-US" altLang="ko-KR"/>
              <a:t>(4)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F2B7350-708F-08E0-7DF7-52AF3C1D6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38643"/>
              </p:ext>
            </p:extLst>
          </p:nvPr>
        </p:nvGraphicFramePr>
        <p:xfrm>
          <a:off x="833719" y="3501238"/>
          <a:ext cx="4628776" cy="502920"/>
        </p:xfrm>
        <a:graphic>
          <a:graphicData uri="http://schemas.openxmlformats.org/drawingml/2006/table">
            <a:tbl>
              <a:tblPr firstRow="1" bandRow="1"/>
              <a:tblGrid>
                <a:gridCol w="4628776">
                  <a:extLst>
                    <a:ext uri="{9D8B030D-6E8A-4147-A177-3AD203B41FA5}">
                      <a16:colId xmlns:a16="http://schemas.microsoft.com/office/drawing/2014/main" val="2767276146"/>
                    </a:ext>
                  </a:extLst>
                </a:gridCol>
              </a:tblGrid>
              <a:tr h="18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14.1 loop counter</a:t>
                      </a:r>
                      <a:r>
                        <a:rPr lang="ko-KR" altLang="en-US" sz="1050"/>
                        <a:t>의 </a:t>
                      </a:r>
                      <a:r>
                        <a:rPr lang="en-US" altLang="ko-KR" sz="1050"/>
                        <a:t>essential </a:t>
                      </a:r>
                      <a:r>
                        <a:rPr lang="ko-KR" altLang="en-US" sz="1050"/>
                        <a:t>타입이 실수형이면 안 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630340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14.4 </a:t>
                      </a:r>
                      <a:r>
                        <a:rPr lang="ko-KR" altLang="en-US" sz="1050"/>
                        <a:t>조건문이나 반복문의 제어식 </a:t>
                      </a:r>
                      <a:r>
                        <a:rPr lang="en-US" altLang="ko-KR" sz="1050"/>
                        <a:t>essentialally Boolean type </a:t>
                      </a:r>
                      <a:r>
                        <a:rPr lang="ko-KR" altLang="en-US" sz="1050"/>
                        <a:t>인지 검사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12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61FB772-99A2-0358-287B-4B255E8AD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2" y="4054024"/>
            <a:ext cx="1606365" cy="950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5FA615-843B-5C9C-01CC-5A853884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295" y="4054024"/>
            <a:ext cx="1728990" cy="950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67D47-0435-0909-93C8-226BACF810EB}"/>
              </a:ext>
            </a:extLst>
          </p:cNvPr>
          <p:cNvSpPr txBox="1"/>
          <p:nvPr/>
        </p:nvSpPr>
        <p:spPr>
          <a:xfrm>
            <a:off x="1095316" y="4937258"/>
            <a:ext cx="108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14.4 &lt;Bad&gt;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5E5A4-5BAC-8D2A-3CA4-A1482D75B7A5}"/>
              </a:ext>
            </a:extLst>
          </p:cNvPr>
          <p:cNvSpPr txBox="1"/>
          <p:nvPr/>
        </p:nvSpPr>
        <p:spPr>
          <a:xfrm>
            <a:off x="2816602" y="4976829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14.4&lt;Good&gt;</a:t>
            </a:r>
            <a:endParaRPr lang="ko-KR" altLang="en-US" sz="11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F4BD01E-B54F-A2CB-BBB9-C9627A664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99024"/>
              </p:ext>
            </p:extLst>
          </p:nvPr>
        </p:nvGraphicFramePr>
        <p:xfrm>
          <a:off x="919969" y="1440774"/>
          <a:ext cx="4907089" cy="251460"/>
        </p:xfrm>
        <a:graphic>
          <a:graphicData uri="http://schemas.openxmlformats.org/drawingml/2006/table">
            <a:tbl>
              <a:tblPr firstRow="1" bandRow="1"/>
              <a:tblGrid>
                <a:gridCol w="4907089">
                  <a:extLst>
                    <a:ext uri="{9D8B030D-6E8A-4147-A177-3AD203B41FA5}">
                      <a16:colId xmlns:a16="http://schemas.microsoft.com/office/drawing/2014/main" val="2767276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13.5 </a:t>
                      </a:r>
                      <a:r>
                        <a:rPr lang="ko-KR" altLang="en-US" sz="1050"/>
                        <a:t>논리적 </a:t>
                      </a:r>
                      <a:r>
                        <a:rPr lang="en-US" altLang="ko-KR" sz="1050"/>
                        <a:t>&amp;&amp; </a:t>
                      </a:r>
                      <a:r>
                        <a:rPr lang="ko-KR" altLang="en-US" sz="1050"/>
                        <a:t>나 </a:t>
                      </a:r>
                      <a:r>
                        <a:rPr lang="en-US" altLang="ko-KR" sz="1050"/>
                        <a:t>|| </a:t>
                      </a:r>
                      <a:r>
                        <a:rPr lang="ko-KR" altLang="en-US" sz="1050"/>
                        <a:t>연산자의 우측 항에 영구적인 </a:t>
                      </a:r>
                      <a:r>
                        <a:rPr lang="en-US" altLang="ko-KR" sz="1050"/>
                        <a:t>side effect</a:t>
                      </a:r>
                      <a:r>
                        <a:rPr lang="ko-KR" altLang="en-US" sz="1050"/>
                        <a:t>가 있으면 안 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630340"/>
                  </a:ext>
                </a:extLst>
              </a:tr>
            </a:tbl>
          </a:graphicData>
        </a:graphic>
      </p:graphicFrame>
      <p:pic>
        <p:nvPicPr>
          <p:cNvPr id="27" name="그림 26" descr="텍스트, 폰트, 라인, 그래프이(가) 표시된 사진&#10;&#10;자동 생성된 설명">
            <a:extLst>
              <a:ext uri="{FF2B5EF4-FFF2-40B4-BE49-F238E27FC236}">
                <a16:creationId xmlns:a16="http://schemas.microsoft.com/office/drawing/2014/main" id="{F29DACCB-E8ED-3F8B-F042-47A310AD7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1909333"/>
            <a:ext cx="2076740" cy="565541"/>
          </a:xfrm>
          <a:prstGeom prst="rect">
            <a:avLst/>
          </a:prstGeom>
        </p:spPr>
      </p:pic>
      <p:pic>
        <p:nvPicPr>
          <p:cNvPr id="29" name="그림 28" descr="텍스트, 폰트, 라인, 그래프이(가) 표시된 사진&#10;&#10;자동 생성된 설명">
            <a:extLst>
              <a:ext uri="{FF2B5EF4-FFF2-40B4-BE49-F238E27FC236}">
                <a16:creationId xmlns:a16="http://schemas.microsoft.com/office/drawing/2014/main" id="{B43EFFC7-6692-0105-772F-B4FE78333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24" y="1909333"/>
            <a:ext cx="2076740" cy="5144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7E0484-9408-4A0E-6486-752958CCA642}"/>
              </a:ext>
            </a:extLst>
          </p:cNvPr>
          <p:cNvSpPr txBox="1"/>
          <p:nvPr/>
        </p:nvSpPr>
        <p:spPr>
          <a:xfrm>
            <a:off x="1416619" y="2449252"/>
            <a:ext cx="108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13.5 </a:t>
            </a:r>
            <a:r>
              <a:rPr lang="en-US" altLang="ko-KR" sz="1100" dirty="0"/>
              <a:t>&lt;Bad&gt;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1D8501-E6CD-516E-9703-2CCB3FA4561A}"/>
              </a:ext>
            </a:extLst>
          </p:cNvPr>
          <p:cNvSpPr txBox="1"/>
          <p:nvPr/>
        </p:nvSpPr>
        <p:spPr>
          <a:xfrm>
            <a:off x="3642721" y="2442404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13.5 &lt;</a:t>
            </a:r>
            <a:r>
              <a:rPr lang="en-US" altLang="ko-KR" sz="1100" dirty="0"/>
              <a:t>Good&gt;</a:t>
            </a:r>
            <a:endParaRPr lang="ko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72037F-6C48-90B8-ECE7-AF6B4B8829EF}"/>
              </a:ext>
            </a:extLst>
          </p:cNvPr>
          <p:cNvSpPr/>
          <p:nvPr/>
        </p:nvSpPr>
        <p:spPr>
          <a:xfrm>
            <a:off x="1780130" y="1902821"/>
            <a:ext cx="891352" cy="182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9F66CC-83CE-00A0-2353-23BD2836EACD}"/>
              </a:ext>
            </a:extLst>
          </p:cNvPr>
          <p:cNvSpPr/>
          <p:nvPr/>
        </p:nvSpPr>
        <p:spPr>
          <a:xfrm>
            <a:off x="4227059" y="1889999"/>
            <a:ext cx="733412" cy="194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F6B6C-A274-4CFE-F123-490704969FED}"/>
              </a:ext>
            </a:extLst>
          </p:cNvPr>
          <p:cNvSpPr/>
          <p:nvPr/>
        </p:nvSpPr>
        <p:spPr>
          <a:xfrm>
            <a:off x="1042661" y="4519865"/>
            <a:ext cx="373958" cy="141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DEDDAB-13C0-B369-610E-E633F53D7B9A}"/>
              </a:ext>
            </a:extLst>
          </p:cNvPr>
          <p:cNvSpPr/>
          <p:nvPr/>
        </p:nvSpPr>
        <p:spPr>
          <a:xfrm>
            <a:off x="2859570" y="4529189"/>
            <a:ext cx="588853" cy="132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3868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1766C-7EB6-CDB6-4730-E785C3B2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A4D36-6283-EB8B-30E8-F26766262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Rule</a:t>
            </a:r>
            <a:r>
              <a:rPr lang="ko-KR" altLang="en-US"/>
              <a:t> </a:t>
            </a:r>
            <a:r>
              <a:rPr lang="en-US" altLang="ko-KR"/>
              <a:t>17 : </a:t>
            </a:r>
            <a:r>
              <a:rPr lang="ko-KR" altLang="en-US"/>
              <a:t>함수 </a:t>
            </a:r>
            <a:r>
              <a:rPr lang="en-US" altLang="ko-KR"/>
              <a:t>(13)</a:t>
            </a:r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Rule 18 : </a:t>
            </a:r>
            <a:r>
              <a:rPr lang="ko-KR" altLang="en-US"/>
              <a:t>포인터 </a:t>
            </a:r>
            <a:r>
              <a:rPr lang="en-US" altLang="ko-KR"/>
              <a:t>(10)</a:t>
            </a:r>
          </a:p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22483F-67A7-220B-8D7F-BAF15ABD3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6865"/>
              </p:ext>
            </p:extLst>
          </p:nvPr>
        </p:nvGraphicFramePr>
        <p:xfrm>
          <a:off x="732119" y="4539502"/>
          <a:ext cx="4628776" cy="251460"/>
        </p:xfrm>
        <a:graphic>
          <a:graphicData uri="http://schemas.openxmlformats.org/drawingml/2006/table">
            <a:tbl>
              <a:tblPr firstRow="1" bandRow="1"/>
              <a:tblGrid>
                <a:gridCol w="4628776">
                  <a:extLst>
                    <a:ext uri="{9D8B030D-6E8A-4147-A177-3AD203B41FA5}">
                      <a16:colId xmlns:a16="http://schemas.microsoft.com/office/drawing/2014/main" val="2767276146"/>
                    </a:ext>
                  </a:extLst>
                </a:gridCol>
              </a:tblGrid>
              <a:tr h="18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18.4 +, -,+=,-= </a:t>
                      </a:r>
                      <a:r>
                        <a:rPr lang="ko-KR" altLang="en-US" sz="1050"/>
                        <a:t>연산자는 포인터 타입의 표현식에 적용 금지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630340"/>
                  </a:ext>
                </a:extLst>
              </a:tr>
            </a:tbl>
          </a:graphicData>
        </a:graphic>
      </p:graphicFrame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61928FB-AC28-D192-497C-B7D77D44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9" y="4945878"/>
            <a:ext cx="2520490" cy="968014"/>
          </a:xfrm>
          <a:prstGeom prst="rect">
            <a:avLst/>
          </a:prstGeom>
        </p:spPr>
      </p:pic>
      <p:pic>
        <p:nvPicPr>
          <p:cNvPr id="13" name="그림 1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DB74644-8124-3AAF-7A7E-F6076317D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65" y="4945877"/>
            <a:ext cx="2441082" cy="968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393C2-3860-22FC-B25D-597D93911F90}"/>
              </a:ext>
            </a:extLst>
          </p:cNvPr>
          <p:cNvSpPr txBox="1"/>
          <p:nvPr/>
        </p:nvSpPr>
        <p:spPr>
          <a:xfrm>
            <a:off x="732119" y="5981129"/>
            <a:ext cx="108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18.4 </a:t>
            </a:r>
            <a:r>
              <a:rPr lang="en-US" altLang="ko-KR" sz="1100" dirty="0"/>
              <a:t>&lt;Bad&gt;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B9A3F-1D59-861B-38F1-ECCA46DBDC4D}"/>
              </a:ext>
            </a:extLst>
          </p:cNvPr>
          <p:cNvSpPr txBox="1"/>
          <p:nvPr/>
        </p:nvSpPr>
        <p:spPr>
          <a:xfrm>
            <a:off x="3375365" y="6007275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18.4</a:t>
            </a:r>
            <a:r>
              <a:rPr lang="en-US" altLang="ko-KR" sz="1100" dirty="0"/>
              <a:t>&lt;Good&gt;</a:t>
            </a:r>
            <a:endParaRPr lang="ko-KR" altLang="en-US" sz="11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620E02D-625F-F3BF-5783-10801FF82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80088"/>
              </p:ext>
            </p:extLst>
          </p:nvPr>
        </p:nvGraphicFramePr>
        <p:xfrm>
          <a:off x="475850" y="1428548"/>
          <a:ext cx="5853232" cy="754380"/>
        </p:xfrm>
        <a:graphic>
          <a:graphicData uri="http://schemas.openxmlformats.org/drawingml/2006/table">
            <a:tbl>
              <a:tblPr firstRow="1" bandRow="1"/>
              <a:tblGrid>
                <a:gridCol w="5853232">
                  <a:extLst>
                    <a:ext uri="{9D8B030D-6E8A-4147-A177-3AD203B41FA5}">
                      <a16:colId xmlns:a16="http://schemas.microsoft.com/office/drawing/2014/main" val="2767276146"/>
                    </a:ext>
                  </a:extLst>
                </a:gridCol>
              </a:tblGrid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17.2 </a:t>
                      </a:r>
                      <a:r>
                        <a:rPr lang="ko-KR" altLang="en-US" sz="1050"/>
                        <a:t>직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간접적 재귀호출 금지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61993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17.4 </a:t>
                      </a:r>
                      <a:r>
                        <a:rPr lang="ko-KR" altLang="en-US" sz="1050"/>
                        <a:t>리턴 타입이 </a:t>
                      </a:r>
                      <a:r>
                        <a:rPr lang="en-US" altLang="ko-KR" sz="1050"/>
                        <a:t>void</a:t>
                      </a:r>
                      <a:r>
                        <a:rPr lang="ko-KR" altLang="en-US" sz="1050"/>
                        <a:t>가 아닌 함수의 모든 경로의 마지막은 수식을 포함한 </a:t>
                      </a:r>
                      <a:r>
                        <a:rPr lang="en-US" altLang="ko-KR" sz="1050"/>
                        <a:t>return </a:t>
                      </a:r>
                      <a:r>
                        <a:rPr lang="ko-KR" altLang="en-US" sz="1050"/>
                        <a:t>문이어야 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630340"/>
                  </a:ext>
                </a:extLst>
              </a:tr>
              <a:tr h="197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17.8 </a:t>
                      </a:r>
                      <a:r>
                        <a:rPr lang="ko-KR" altLang="en-US" sz="1050"/>
                        <a:t>함수의 매개 변수는 변경되지 않아야됨</a:t>
                      </a:r>
                      <a:endParaRPr lang="en-US" altLang="ko-KR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1292"/>
                  </a:ext>
                </a:extLst>
              </a:tr>
            </a:tbl>
          </a:graphicData>
        </a:graphic>
      </p:graphicFrame>
      <p:pic>
        <p:nvPicPr>
          <p:cNvPr id="17" name="그림 1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5FA5AE3-4AB5-1072-9E0E-96D421EF3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59" y="2398504"/>
            <a:ext cx="1765795" cy="1213272"/>
          </a:xfrm>
          <a:prstGeom prst="rect">
            <a:avLst/>
          </a:prstGeom>
        </p:spPr>
      </p:pic>
      <p:pic>
        <p:nvPicPr>
          <p:cNvPr id="18" name="그림 17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11F1588C-EF3A-8143-E44A-EF896FEC2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0" y="2426575"/>
            <a:ext cx="1863500" cy="950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6800B7-F89C-0933-2BDD-B44C70D4F59F}"/>
              </a:ext>
            </a:extLst>
          </p:cNvPr>
          <p:cNvSpPr txBox="1"/>
          <p:nvPr/>
        </p:nvSpPr>
        <p:spPr>
          <a:xfrm>
            <a:off x="880903" y="3431920"/>
            <a:ext cx="108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17.8 </a:t>
            </a:r>
            <a:r>
              <a:rPr lang="en-US" altLang="ko-KR" sz="1100" dirty="0"/>
              <a:t>&lt;Bad&gt;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DE99A-99F9-3A94-9E03-45F58BAF4945}"/>
              </a:ext>
            </a:extLst>
          </p:cNvPr>
          <p:cNvSpPr txBox="1"/>
          <p:nvPr/>
        </p:nvSpPr>
        <p:spPr>
          <a:xfrm>
            <a:off x="2954605" y="3683224"/>
            <a:ext cx="103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17.8 &lt;</a:t>
            </a:r>
            <a:r>
              <a:rPr lang="en-US" altLang="ko-KR" sz="1100" dirty="0"/>
              <a:t>Good&gt;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FF745-4FB6-C948-2DB0-81B8269E5BEE}"/>
              </a:ext>
            </a:extLst>
          </p:cNvPr>
          <p:cNvSpPr/>
          <p:nvPr/>
        </p:nvSpPr>
        <p:spPr>
          <a:xfrm>
            <a:off x="693923" y="2613215"/>
            <a:ext cx="585041" cy="164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AD6D7-E9B2-7B24-8079-3B839167291D}"/>
              </a:ext>
            </a:extLst>
          </p:cNvPr>
          <p:cNvSpPr/>
          <p:nvPr/>
        </p:nvSpPr>
        <p:spPr>
          <a:xfrm>
            <a:off x="2656337" y="2400220"/>
            <a:ext cx="869781" cy="127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A10C1D-1174-5C80-E7FF-0BB8FF96BD45}"/>
              </a:ext>
            </a:extLst>
          </p:cNvPr>
          <p:cNvSpPr/>
          <p:nvPr/>
        </p:nvSpPr>
        <p:spPr>
          <a:xfrm>
            <a:off x="2830100" y="2827529"/>
            <a:ext cx="696018" cy="145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2FA183-778B-B8F9-ACE8-FE1DFDE434FE}"/>
              </a:ext>
            </a:extLst>
          </p:cNvPr>
          <p:cNvSpPr/>
          <p:nvPr/>
        </p:nvSpPr>
        <p:spPr>
          <a:xfrm>
            <a:off x="661884" y="3122905"/>
            <a:ext cx="443763" cy="154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8EEF6F-DDE1-F09E-9FB0-4CE02797FBD3}"/>
              </a:ext>
            </a:extLst>
          </p:cNvPr>
          <p:cNvSpPr/>
          <p:nvPr/>
        </p:nvSpPr>
        <p:spPr>
          <a:xfrm>
            <a:off x="2790324" y="3369393"/>
            <a:ext cx="585041" cy="164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21C8FA-F8ED-E5F8-DA08-98EBCCE96FF5}"/>
              </a:ext>
            </a:extLst>
          </p:cNvPr>
          <p:cNvSpPr/>
          <p:nvPr/>
        </p:nvSpPr>
        <p:spPr>
          <a:xfrm>
            <a:off x="981183" y="5651290"/>
            <a:ext cx="638441" cy="197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2FF50A-F3DD-1B78-1FCC-9075611DB097}"/>
              </a:ext>
            </a:extLst>
          </p:cNvPr>
          <p:cNvSpPr/>
          <p:nvPr/>
        </p:nvSpPr>
        <p:spPr>
          <a:xfrm>
            <a:off x="3663623" y="5385630"/>
            <a:ext cx="818730" cy="136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3569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11658</TotalTime>
  <Words>784</Words>
  <Application>Microsoft Office PowerPoint</Application>
  <PresentationFormat>화면 슬라이드 쇼(4:3)</PresentationFormat>
  <Paragraphs>163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D2Coding</vt:lpstr>
      <vt:lpstr>HY헤드라인M</vt:lpstr>
      <vt:lpstr>HY견고딕</vt:lpstr>
      <vt:lpstr>Arial</vt:lpstr>
      <vt:lpstr>Tahoma</vt:lpstr>
      <vt:lpstr>맑은 고딕</vt:lpstr>
      <vt:lpstr>굴림</vt:lpstr>
      <vt:lpstr>Times New Roman</vt:lpstr>
      <vt:lpstr>Wingdings</vt:lpstr>
      <vt:lpstr>ETRI 경영목표안(역대기관장 간담회)</vt:lpstr>
      <vt:lpstr>PowerPoint 프레젠테이션</vt:lpstr>
      <vt:lpstr>MISRA-C</vt:lpstr>
      <vt:lpstr>Rule</vt:lpstr>
      <vt:lpstr>Rule</vt:lpstr>
      <vt:lpstr>Rule</vt:lpstr>
      <vt:lpstr>Rule</vt:lpstr>
      <vt:lpstr>Rule</vt:lpstr>
      <vt:lpstr>Rule</vt:lpstr>
      <vt:lpstr>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93</cp:revision>
  <cp:lastPrinted>2019-12-16T01:40:03Z</cp:lastPrinted>
  <dcterms:created xsi:type="dcterms:W3CDTF">2023-02-07T01:39:00Z</dcterms:created>
  <dcterms:modified xsi:type="dcterms:W3CDTF">2024-09-25T04:00:06Z</dcterms:modified>
</cp:coreProperties>
</file>